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8" r:id="rId1"/>
  </p:sldMasterIdLst>
  <p:notesMasterIdLst>
    <p:notesMasterId r:id="rId31"/>
  </p:notesMasterIdLst>
  <p:sldIdLst>
    <p:sldId id="256" r:id="rId2"/>
    <p:sldId id="280" r:id="rId3"/>
    <p:sldId id="295" r:id="rId4"/>
    <p:sldId id="297" r:id="rId5"/>
    <p:sldId id="308" r:id="rId6"/>
    <p:sldId id="274" r:id="rId7"/>
    <p:sldId id="298" r:id="rId8"/>
    <p:sldId id="296" r:id="rId9"/>
    <p:sldId id="257" r:id="rId10"/>
    <p:sldId id="289" r:id="rId11"/>
    <p:sldId id="299" r:id="rId12"/>
    <p:sldId id="293" r:id="rId13"/>
    <p:sldId id="294" r:id="rId14"/>
    <p:sldId id="300" r:id="rId15"/>
    <p:sldId id="301" r:id="rId16"/>
    <p:sldId id="292" r:id="rId17"/>
    <p:sldId id="272" r:id="rId18"/>
    <p:sldId id="302" r:id="rId19"/>
    <p:sldId id="278" r:id="rId20"/>
    <p:sldId id="303" r:id="rId21"/>
    <p:sldId id="288" r:id="rId22"/>
    <p:sldId id="291" r:id="rId23"/>
    <p:sldId id="306" r:id="rId24"/>
    <p:sldId id="282" r:id="rId25"/>
    <p:sldId id="285" r:id="rId26"/>
    <p:sldId id="307" r:id="rId27"/>
    <p:sldId id="304" r:id="rId28"/>
    <p:sldId id="286" r:id="rId29"/>
    <p:sldId id="287" r:id="rId30"/>
  </p:sldIdLst>
  <p:sldSz cx="9144000" cy="5143500" type="screen16x9"/>
  <p:notesSz cx="6858000" cy="9144000"/>
  <p:embeddedFontLst>
    <p:embeddedFont>
      <p:font typeface="Roboto" panose="020B0604020202020204" charset="0"/>
      <p:regular r:id="rId32"/>
      <p:bold r:id="rId33"/>
      <p:italic r:id="rId34"/>
      <p:boldItalic r:id="rId3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 userDrawn="1">
          <p15:clr>
            <a:srgbClr val="A4A3A4"/>
          </p15:clr>
        </p15:guide>
        <p15:guide id="3" pos="16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D5D"/>
    <a:srgbClr val="000000"/>
    <a:srgbClr val="FFFF00"/>
    <a:srgbClr val="99FF99"/>
    <a:srgbClr val="00003E"/>
    <a:srgbClr val="000060"/>
    <a:srgbClr val="00397E"/>
    <a:srgbClr val="00619D"/>
    <a:srgbClr val="00003F"/>
    <a:srgbClr val="8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7775" autoAdjust="0"/>
  </p:normalViewPr>
  <p:slideViewPr>
    <p:cSldViewPr snapToGrid="0">
      <p:cViewPr varScale="1">
        <p:scale>
          <a:sx n="141" d="100"/>
          <a:sy n="141" d="100"/>
        </p:scale>
        <p:origin x="588" y="114"/>
      </p:cViewPr>
      <p:guideLst>
        <p:guide orient="horz" pos="1620"/>
        <p:guide pos="2880"/>
        <p:guide pos="1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0076823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8407899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</a:t>
            </a:r>
            <a:r>
              <a:rPr lang="en-US" baseline="0" dirty="0" smtClean="0"/>
              <a:t> interpret a lot of you’re the design changes in </a:t>
            </a:r>
            <a:r>
              <a:rPr lang="en-US" baseline="0" dirty="0" err="1" smtClean="0"/>
              <a:t>Cura</a:t>
            </a:r>
            <a:r>
              <a:rPr lang="en-US" baseline="0" dirty="0" smtClean="0"/>
              <a:t> as trying to simplify the interface for new users or users who print a lot of the same thing over and over.  But those design changes punish the rest of us more experienced users who print a variety of objects where we need to tweak settings to optimize the performance and time to print.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619665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PrusaSlicer</a:t>
            </a:r>
            <a:r>
              <a:rPr lang="en-US" dirty="0" smtClean="0"/>
              <a:t> lets you use the entire window to view settings.  You can access different sections both horizontally</a:t>
            </a:r>
            <a:r>
              <a:rPr lang="en-US" baseline="0" dirty="0" smtClean="0"/>
              <a:t> and vertically, which means you aren’t endlessly scrolling through pages to get to a setting.</a:t>
            </a:r>
          </a:p>
          <a:p>
            <a:r>
              <a:rPr lang="en-US" baseline="0" dirty="0" smtClean="0"/>
              <a:t>I’m not suggesting their layout is the best or even something that should be directly emulated, the point here is that there is MUCH more space.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19647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906745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Generally, if you</a:t>
            </a:r>
            <a:r>
              <a:rPr lang="en-US" baseline="0" dirty="0" smtClean="0"/>
              <a:t> try to create a user interface that is similar to what other software applications use.  This make the software much more intuitive.  </a:t>
            </a:r>
            <a:r>
              <a:rPr lang="en-US" dirty="0" smtClean="0"/>
              <a:t>If you are going to do something different from any other user interface experience that</a:t>
            </a:r>
            <a:r>
              <a:rPr lang="en-US" baseline="0" dirty="0" smtClean="0"/>
              <a:t> exists, you had better have a really, really, really good reason to do so.  And in this case, there is not a good reason.  This is a consequence of bad design choices.</a:t>
            </a:r>
          </a:p>
          <a:p>
            <a:pPr marL="139700" indent="0">
              <a:buNone/>
            </a:pPr>
            <a:endParaRPr lang="en-US" baseline="0" dirty="0" smtClean="0"/>
          </a:p>
          <a:p>
            <a:pPr marL="13970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902016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8554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208841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marR="0" lvl="0" indent="-3175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tabLst/>
              <a:defRPr/>
            </a:pPr>
            <a:r>
              <a:rPr lang="en-US" dirty="0" smtClean="0"/>
              <a:t>Changing a single settings results in a new profile.</a:t>
            </a:r>
          </a:p>
          <a:p>
            <a:r>
              <a:rPr lang="en-US" dirty="0" smtClean="0"/>
              <a:t>This causes the total number of stores settings to multiply very rapidly.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600888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Those 90 percent</a:t>
            </a:r>
            <a:r>
              <a:rPr lang="en-US" baseline="0" dirty="0" smtClean="0"/>
              <a:t> of settings are INFORMATIONALLY COMPLETELY USELESS.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62420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dirty="0" smtClean="0"/>
              <a:t>It is not feasible to maintain profiles for each type of printing scenario.  It is impractical,</a:t>
            </a:r>
            <a:r>
              <a:rPr lang="en-US" baseline="0" dirty="0" smtClean="0"/>
              <a:t> unreasonable, and impossible.</a:t>
            </a:r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3028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95381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91555990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 basic example to demonstrate concepts.</a:t>
            </a:r>
          </a:p>
          <a:p>
            <a:pPr lvl="1"/>
            <a:r>
              <a:rPr lang="en-US" dirty="0" smtClean="0"/>
              <a:t>A minimum number of settings are incorporated.</a:t>
            </a:r>
          </a:p>
          <a:p>
            <a:pPr lvl="1"/>
            <a:r>
              <a:rPr lang="en-US" dirty="0" smtClean="0"/>
              <a:t>Data validation is not complete.</a:t>
            </a:r>
          </a:p>
          <a:p>
            <a:r>
              <a:rPr lang="en-US" dirty="0" smtClean="0"/>
              <a:t>Not intended as “the” solution.</a:t>
            </a:r>
          </a:p>
          <a:p>
            <a:pPr lvl="1"/>
            <a:r>
              <a:rPr lang="en-US" dirty="0" smtClean="0"/>
              <a:t>There are many possible valid implementations.</a:t>
            </a:r>
          </a:p>
          <a:p>
            <a:r>
              <a:rPr lang="en-US" dirty="0" smtClean="0"/>
              <a:t>Please focus only on the concepts and learnings.</a:t>
            </a:r>
          </a:p>
          <a:p>
            <a:pPr lvl="1"/>
            <a:r>
              <a:rPr lang="en-US" dirty="0" smtClean="0"/>
              <a:t>Take away the </a:t>
            </a:r>
            <a:r>
              <a:rPr lang="en-US" i="1" dirty="0" smtClean="0"/>
              <a:t>Big Picture</a:t>
            </a:r>
            <a:r>
              <a:rPr lang="en-US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11317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30859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70738795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3416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673122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I’m not trying to claim I have all the answers.</a:t>
            </a:r>
            <a:r>
              <a:rPr lang="en-US" baseline="0" dirty="0" smtClean="0"/>
              <a:t>  I have a background doing exactly these types of things and I have put significant thought into how I would write the software to solve these problems.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1018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39700" indent="0">
              <a:buNone/>
            </a:pPr>
            <a:r>
              <a:rPr lang="en-US" dirty="0" smtClean="0"/>
              <a:t>I’m not trying to claim I have all the answers.</a:t>
            </a:r>
            <a:r>
              <a:rPr lang="en-US" baseline="0" dirty="0" smtClean="0"/>
              <a:t>  I have a background doing exactly these types of things and I have put significant thought into how I would write the software to solve these problems.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93007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8112748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</a:t>
            </a:r>
            <a:r>
              <a:rPr lang="en-US" baseline="0" dirty="0" smtClean="0"/>
              <a:t> picture is worth a thousand words.</a:t>
            </a:r>
          </a:p>
          <a:p>
            <a:r>
              <a:rPr lang="en-US" baseline="0" dirty="0" smtClean="0"/>
              <a:t>In this case, it was basically as easy to create a functioning demonstration that it was to piece together static images.</a:t>
            </a:r>
            <a:endParaRPr lang="en-US" dirty="0" smtClean="0"/>
          </a:p>
          <a:p>
            <a:r>
              <a:rPr lang="en-US" dirty="0" smtClean="0"/>
              <a:t>This is just a tool to help</a:t>
            </a:r>
            <a:r>
              <a:rPr lang="en-US" baseline="0" dirty="0" smtClean="0"/>
              <a:t> with communication, so don’t take it too literally.  Just focus on the concepts.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4138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06827815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7b19460101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7b19460101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problem we are trying to solve.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1142066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flipH="1">
            <a:off x="8246400" y="4245925"/>
            <a:ext cx="897600" cy="8976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8246400" y="4245875"/>
            <a:ext cx="897600" cy="897600"/>
          </a:xfrm>
          <a:prstGeom prst="round1Rect">
            <a:avLst>
              <a:gd name="adj" fmla="val 16667"/>
            </a:avLst>
          </a:prstGeom>
          <a:solidFill>
            <a:schemeClr val="lt1">
              <a:alpha val="68080"/>
            </a:scheme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390525" y="1819275"/>
            <a:ext cx="8222100" cy="933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 b="1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390525" y="2789130"/>
            <a:ext cx="8222100" cy="432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title"/>
          </p:nvPr>
        </p:nvSpPr>
        <p:spPr>
          <a:xfrm>
            <a:off x="460950" y="2065350"/>
            <a:ext cx="8222100" cy="101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userDrawn="1">
  <p:cSld name="TITLE_AND_BODY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964163"/>
            <a:ext cx="9144000" cy="8304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" name="Google Shape;19;p4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title"/>
          </p:nvPr>
        </p:nvSpPr>
        <p:spPr>
          <a:xfrm>
            <a:off x="460950" y="648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" name="Google Shape;28;p5"/>
          <p:cNvSpPr txBox="1">
            <a:spLocks noGrp="1"/>
          </p:cNvSpPr>
          <p:nvPr>
            <p:ph type="body" idx="1"/>
          </p:nvPr>
        </p:nvSpPr>
        <p:spPr>
          <a:xfrm>
            <a:off x="264299" y="1216650"/>
            <a:ext cx="8611477" cy="3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2000" b="1">
                <a:solidFill>
                  <a:srgbClr val="000000"/>
                </a:solidFill>
              </a:defRPr>
            </a:lvl1pPr>
            <a:lvl2pPr marL="457200" lvl="1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800" b="1" baseline="0">
                <a:solidFill>
                  <a:srgbClr val="000000"/>
                </a:solidFill>
              </a:defRPr>
            </a:lvl2pPr>
            <a:lvl3pPr marL="685800" lvl="2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600" b="1"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 1" userDrawn="1">
  <p:cSld name="Title and Two Column">
    <p:bg>
      <p:bgPr>
        <a:solidFill>
          <a:srgbClr val="00619D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/>
          <p:nvPr/>
        </p:nvSpPr>
        <p:spPr>
          <a:xfrm>
            <a:off x="0" y="964163"/>
            <a:ext cx="9144000" cy="8304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5"/>
          <p:cNvSpPr/>
          <p:nvPr/>
        </p:nvSpPr>
        <p:spPr>
          <a:xfrm rot="10800000" flipH="1">
            <a:off x="0" y="1686000"/>
            <a:ext cx="9144000" cy="3457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title"/>
          </p:nvPr>
        </p:nvSpPr>
        <p:spPr>
          <a:xfrm>
            <a:off x="460950" y="648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body" idx="1"/>
          </p:nvPr>
        </p:nvSpPr>
        <p:spPr>
          <a:xfrm>
            <a:off x="264299" y="1216650"/>
            <a:ext cx="4100531" cy="3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2000" b="1">
                <a:solidFill>
                  <a:srgbClr val="000000"/>
                </a:solidFill>
              </a:defRPr>
            </a:lvl1pPr>
            <a:lvl2pPr marL="457200" lvl="1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800" b="1" baseline="0">
                <a:solidFill>
                  <a:srgbClr val="000000"/>
                </a:solidFill>
              </a:defRPr>
            </a:lvl2pPr>
            <a:lvl3pPr marL="685800" lvl="2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600" b="1"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dirty="0"/>
          </a:p>
        </p:txBody>
      </p:sp>
      <p:sp>
        <p:nvSpPr>
          <p:cNvPr id="29" name="Google Shape;29;p5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" name="Google Shape;28;p5"/>
          <p:cNvSpPr txBox="1">
            <a:spLocks noGrp="1"/>
          </p:cNvSpPr>
          <p:nvPr>
            <p:ph type="body" idx="13"/>
          </p:nvPr>
        </p:nvSpPr>
        <p:spPr>
          <a:xfrm>
            <a:off x="4791456" y="1216650"/>
            <a:ext cx="4100531" cy="37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2286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2000" b="1">
                <a:solidFill>
                  <a:srgbClr val="000000"/>
                </a:solidFill>
              </a:defRPr>
            </a:lvl1pPr>
            <a:lvl2pPr marL="457200" lvl="1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800" b="1" baseline="0">
                <a:solidFill>
                  <a:srgbClr val="000000"/>
                </a:solidFill>
              </a:defRPr>
            </a:lvl2pPr>
            <a:lvl3pPr marL="685800" lvl="2" indent="-228600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ct val="125000"/>
              <a:buFont typeface="Arial" panose="020B0604020202020204" pitchFamily="34" charset="0"/>
              <a:buChar char="•"/>
              <a:defRPr sz="1600" b="1">
                <a:solidFill>
                  <a:srgbClr val="000000"/>
                </a:solidFill>
              </a:defRPr>
            </a:lvl3pPr>
            <a:lvl4pPr marL="1828800" lvl="3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4pPr>
            <a:lvl5pPr marL="2286000" lvl="4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5pPr>
            <a:lvl6pPr marL="2743200" lvl="5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6pPr>
            <a:lvl7pPr marL="3200400" lvl="6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●"/>
              <a:defRPr b="1">
                <a:solidFill>
                  <a:srgbClr val="000000"/>
                </a:solidFill>
              </a:defRPr>
            </a:lvl7pPr>
            <a:lvl8pPr marL="3657600" lvl="7" indent="-317500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rgbClr val="000000"/>
              </a:buClr>
              <a:buSzPts val="1400"/>
              <a:buChar char="○"/>
              <a:defRPr b="1">
                <a:solidFill>
                  <a:srgbClr val="000000"/>
                </a:solidFill>
              </a:defRPr>
            </a:lvl8pPr>
            <a:lvl9pPr marL="4114800" lvl="8" indent="-317500" rtl="0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Clr>
                <a:srgbClr val="000000"/>
              </a:buClr>
              <a:buSzPts val="1400"/>
              <a:buChar char="■"/>
              <a:defRPr b="1">
                <a:solidFill>
                  <a:srgbClr val="000000"/>
                </a:solidFill>
              </a:defRPr>
            </a:lvl9pPr>
          </a:lstStyle>
          <a:p>
            <a:endParaRPr lang="en-US" dirty="0" smtClean="0"/>
          </a:p>
          <a:p>
            <a:pPr lvl="1"/>
            <a:endParaRPr lang="en-US" dirty="0" smtClean="0"/>
          </a:p>
          <a:p>
            <a:pPr lvl="2"/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pos="2880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/>
          <p:nvPr/>
        </p:nvSpPr>
        <p:spPr>
          <a:xfrm rot="10800000" flipH="1">
            <a:off x="0" y="1349700"/>
            <a:ext cx="9144000" cy="3793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" name="Google Shape;33;p6"/>
          <p:cNvSpPr/>
          <p:nvPr/>
        </p:nvSpPr>
        <p:spPr>
          <a:xfrm>
            <a:off x="0" y="960120"/>
            <a:ext cx="9144000" cy="8322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title"/>
          </p:nvPr>
        </p:nvSpPr>
        <p:spPr>
          <a:xfrm>
            <a:off x="460950" y="64825"/>
            <a:ext cx="8222100" cy="76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 b="1"/>
            </a:lvl9pPr>
          </a:lstStyle>
          <a:p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 txBox="1"/>
          <p:nvPr/>
        </p:nvSpPr>
        <p:spPr>
          <a:xfrm rot="10800000" flipH="1">
            <a:off x="3276600" y="25"/>
            <a:ext cx="58674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/>
          <p:nvPr/>
        </p:nvSpPr>
        <p:spPr>
          <a:xfrm rot="-5400000">
            <a:off x="759150" y="2517450"/>
            <a:ext cx="5143500" cy="1086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title"/>
          </p:nvPr>
        </p:nvSpPr>
        <p:spPr>
          <a:xfrm>
            <a:off x="226078" y="357800"/>
            <a:ext cx="2808000" cy="953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 b="1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1"/>
          </p:nvPr>
        </p:nvSpPr>
        <p:spPr>
          <a:xfrm>
            <a:off x="226075" y="1465800"/>
            <a:ext cx="2808000" cy="316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 b="1">
                <a:solidFill>
                  <a:schemeClr val="lt1"/>
                </a:solidFill>
              </a:defRPr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 b="1">
                <a:solidFill>
                  <a:schemeClr val="lt1"/>
                </a:solidFill>
              </a:defRPr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 b="1">
                <a:solidFill>
                  <a:schemeClr val="lt1"/>
                </a:solidFill>
              </a:defRPr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 b="1">
                <a:solidFill>
                  <a:schemeClr val="lt1"/>
                </a:solidFill>
              </a:defRPr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 b="1">
                <a:solidFill>
                  <a:schemeClr val="lt1"/>
                </a:solidFill>
              </a:defRPr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■"/>
              <a:defRPr sz="1200" b="1">
                <a:solidFill>
                  <a:schemeClr val="lt1"/>
                </a:solidFill>
              </a:defRPr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●"/>
              <a:defRPr sz="1200" b="1">
                <a:solidFill>
                  <a:schemeClr val="lt1"/>
                </a:solidFill>
              </a:defRPr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200"/>
              <a:buChar char="○"/>
              <a:defRPr sz="1200" b="1">
                <a:solidFill>
                  <a:schemeClr val="lt1"/>
                </a:solidFill>
              </a:defRPr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200"/>
              <a:buChar char="■"/>
              <a:defRPr sz="12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 txBox="1">
            <a:spLocks noGrp="1"/>
          </p:cNvSpPr>
          <p:nvPr>
            <p:ph type="title"/>
          </p:nvPr>
        </p:nvSpPr>
        <p:spPr>
          <a:xfrm>
            <a:off x="490250" y="488250"/>
            <a:ext cx="62271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2pPr>
            <a:lvl3pPr lvl="2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3pPr>
            <a:lvl4pPr lvl="3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4pPr>
            <a:lvl5pPr lvl="4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5pPr>
            <a:lvl6pPr lvl="5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6pPr>
            <a:lvl7pPr lvl="6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7pPr>
            <a:lvl8pPr lvl="7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8pPr>
            <a:lvl9pPr lvl="8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 b="1"/>
            </a:lvl9pPr>
          </a:lstStyle>
          <a:p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bg>
      <p:bgPr>
        <a:solidFill>
          <a:srgbClr val="00619D"/>
        </a:solidFill>
        <a:effectLst/>
      </p:bgPr>
    </p:bg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878"/>
          <a:stretch/>
        </p:blipFill>
        <p:spPr>
          <a:xfrm>
            <a:off x="-57151" y="600"/>
            <a:ext cx="4534629" cy="5143500"/>
          </a:xfrm>
          <a:prstGeom prst="rect">
            <a:avLst/>
          </a:prstGeom>
        </p:spPr>
      </p:pic>
      <p:sp>
        <p:nvSpPr>
          <p:cNvPr id="48" name="Google Shape;48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200"/>
              <a:buNone/>
              <a:defRPr sz="42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ubTitle" idx="1"/>
          </p:nvPr>
        </p:nvSpPr>
        <p:spPr>
          <a:xfrm>
            <a:off x="265500" y="2779467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None/>
              <a:defRPr sz="21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9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7" name="Google Shape;47;p9"/>
          <p:cNvSpPr/>
          <p:nvPr userDrawn="1"/>
        </p:nvSpPr>
        <p:spPr>
          <a:xfrm rot="5400000">
            <a:off x="1967857" y="2517750"/>
            <a:ext cx="5142900" cy="108600"/>
          </a:xfrm>
          <a:prstGeom prst="rect">
            <a:avLst/>
          </a:prstGeom>
          <a:gradFill>
            <a:gsLst>
              <a:gs pos="0">
                <a:srgbClr val="00003E"/>
              </a:gs>
              <a:gs pos="54000">
                <a:srgbClr val="00397E"/>
              </a:gs>
              <a:gs pos="100000">
                <a:srgbClr val="00619D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0"/>
          <p:cNvSpPr txBox="1"/>
          <p:nvPr/>
        </p:nvSpPr>
        <p:spPr>
          <a:xfrm rot="10800000" flipH="1">
            <a:off x="0" y="0"/>
            <a:ext cx="9144000" cy="46959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 rot="10800000" flipH="1">
            <a:off x="0" y="4622725"/>
            <a:ext cx="9144000" cy="74100"/>
          </a:xfrm>
          <a:prstGeom prst="rect">
            <a:avLst/>
          </a:prstGeom>
          <a:gradFill>
            <a:gsLst>
              <a:gs pos="0">
                <a:srgbClr val="F9F9F9"/>
              </a:gs>
              <a:gs pos="36000">
                <a:srgbClr val="F9F9F9"/>
              </a:gs>
              <a:gs pos="80000">
                <a:srgbClr val="DEDEDE"/>
              </a:gs>
              <a:gs pos="100000">
                <a:srgbClr val="999999"/>
              </a:gs>
            </a:gsLst>
            <a:lin ang="16200038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5" name="Google Shape;55;p10"/>
          <p:cNvSpPr txBox="1">
            <a:spLocks noGrp="1"/>
          </p:cNvSpPr>
          <p:nvPr>
            <p:ph type="body" idx="1"/>
          </p:nvPr>
        </p:nvSpPr>
        <p:spPr>
          <a:xfrm>
            <a:off x="57150" y="4696825"/>
            <a:ext cx="8382000" cy="44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 sz="1200">
                <a:solidFill>
                  <a:schemeClr val="lt1"/>
                </a:solidFill>
              </a:defRPr>
            </a:lvl1pPr>
          </a:lstStyle>
          <a:p>
            <a:endParaRPr/>
          </a:p>
        </p:txBody>
      </p:sp>
      <p:sp>
        <p:nvSpPr>
          <p:cNvPr id="56" name="Google Shape;56;p10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material">
    <p:bg>
      <p:bgPr>
        <a:solidFill>
          <a:srgbClr val="00619D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71900" y="738725"/>
            <a:ext cx="8222100" cy="76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Roboto"/>
              <a:buNone/>
              <a:defRPr sz="3200" b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71900" y="1919075"/>
            <a:ext cx="8222100" cy="271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Roboto"/>
              <a:buChar char="●"/>
              <a:defRPr sz="1800"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■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●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Roboto"/>
              <a:buChar char="○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2"/>
              </a:buClr>
              <a:buSzPts val="1400"/>
              <a:buFont typeface="Roboto"/>
              <a:buChar char="■"/>
              <a:defRPr b="1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23541" y="4695623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000">
                <a:solidFill>
                  <a:schemeClr val="lt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142869" y="36521"/>
            <a:ext cx="8222100" cy="1012800"/>
          </a:xfrm>
        </p:spPr>
        <p:txBody>
          <a:bodyPr/>
          <a:lstStyle/>
          <a:p>
            <a:r>
              <a:rPr lang="en-US" sz="3600" dirty="0" err="1" smtClean="0"/>
              <a:t>Ultimaker</a:t>
            </a:r>
            <a:r>
              <a:rPr lang="en-US" sz="4000" dirty="0" smtClean="0"/>
              <a:t> </a:t>
            </a:r>
            <a:r>
              <a:rPr lang="en-US" sz="4000" dirty="0" err="1" smtClean="0"/>
              <a:t>Cura</a:t>
            </a:r>
            <a:endParaRPr lang="en-US" sz="4000" dirty="0"/>
          </a:p>
        </p:txBody>
      </p:sp>
      <p:sp>
        <p:nvSpPr>
          <p:cNvPr id="7" name="Title 4"/>
          <p:cNvSpPr txBox="1">
            <a:spLocks/>
          </p:cNvSpPr>
          <p:nvPr/>
        </p:nvSpPr>
        <p:spPr>
          <a:xfrm>
            <a:off x="164301" y="734991"/>
            <a:ext cx="4479134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 smtClean="0"/>
              <a:t>Profile and User Interface Improvements</a:t>
            </a:r>
            <a:endParaRPr lang="en-US" sz="1800" dirty="0"/>
          </a:p>
        </p:txBody>
      </p:sp>
      <p:sp>
        <p:nvSpPr>
          <p:cNvPr id="8" name="Title 4"/>
          <p:cNvSpPr txBox="1">
            <a:spLocks/>
          </p:cNvSpPr>
          <p:nvPr/>
        </p:nvSpPr>
        <p:spPr>
          <a:xfrm>
            <a:off x="164301" y="4030286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Roboto"/>
              <a:buNone/>
              <a:defRPr sz="42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r>
              <a:rPr lang="en-US" sz="1800" dirty="0" smtClean="0"/>
              <a:t>Presented by</a:t>
            </a:r>
          </a:p>
          <a:p>
            <a:r>
              <a:rPr lang="en-US" sz="1800" dirty="0" smtClean="0"/>
              <a:t>Lance A. Endres, Ph.D.</a:t>
            </a:r>
            <a:endParaRPr lang="en-US" sz="1800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3435" y="151137"/>
            <a:ext cx="4384609" cy="48344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Profile Problems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There are 3 main issues with profiles.</a:t>
            </a:r>
          </a:p>
          <a:p>
            <a:pPr lvl="1"/>
            <a:r>
              <a:rPr lang="en-US" dirty="0"/>
              <a:t>The user interface needs more space to work with profiles.</a:t>
            </a:r>
          </a:p>
          <a:p>
            <a:pPr lvl="1"/>
            <a:r>
              <a:rPr lang="en-US" dirty="0"/>
              <a:t>The settings “linked” between extruders need fixed on the user interface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Profiles </a:t>
            </a:r>
            <a:r>
              <a:rPr lang="en-US" dirty="0"/>
              <a:t>are </a:t>
            </a:r>
            <a:r>
              <a:rPr lang="en-US" dirty="0" smtClean="0"/>
              <a:t>difficult to work with.</a:t>
            </a:r>
          </a:p>
          <a:p>
            <a:pPr lvl="2"/>
            <a:r>
              <a:rPr lang="en-US" dirty="0" smtClean="0"/>
              <a:t>Number of settings.</a:t>
            </a:r>
          </a:p>
          <a:p>
            <a:pPr lvl="2"/>
            <a:r>
              <a:rPr lang="en-US" dirty="0" smtClean="0"/>
              <a:t>Way that profiles are defined.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603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Problem 1:</a:t>
            </a:r>
            <a:br>
              <a:rPr lang="en" sz="4800" dirty="0" smtClean="0">
                <a:solidFill>
                  <a:schemeClr val="lt1"/>
                </a:solidFill>
              </a:rPr>
            </a:br>
            <a:r>
              <a:rPr lang="en" sz="4800" dirty="0" smtClean="0">
                <a:solidFill>
                  <a:schemeClr val="lt1"/>
                </a:solidFill>
              </a:rPr>
              <a:t>Space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More room is needed to work with settings.</a:t>
            </a:r>
          </a:p>
        </p:txBody>
      </p:sp>
    </p:spTree>
    <p:extLst>
      <p:ext uri="{BB962C8B-B14F-4D97-AF65-F5344CB8AC3E}">
        <p14:creationId xmlns:p14="http://schemas.microsoft.com/office/powerpoint/2010/main" val="3595027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3182149" cy="3798000"/>
          </a:xfrm>
        </p:spPr>
        <p:txBody>
          <a:bodyPr/>
          <a:lstStyle/>
          <a:p>
            <a:r>
              <a:rPr lang="en-US" dirty="0" err="1" smtClean="0"/>
              <a:t>Cura</a:t>
            </a:r>
            <a:r>
              <a:rPr lang="en-US" dirty="0" smtClean="0"/>
              <a:t> has ~400 settings on each extruder tab.</a:t>
            </a:r>
          </a:p>
          <a:p>
            <a:r>
              <a:rPr lang="en-US" dirty="0" smtClean="0"/>
              <a:t>Space allocated to edit those settings is tiny.</a:t>
            </a:r>
          </a:p>
          <a:p>
            <a:pPr lvl="1"/>
            <a:r>
              <a:rPr lang="en-US" dirty="0" smtClean="0"/>
              <a:t>~20 settings.</a:t>
            </a:r>
          </a:p>
          <a:p>
            <a:pPr lvl="1"/>
            <a:r>
              <a:rPr lang="en-US" dirty="0" smtClean="0"/>
              <a:t>Constant scrolling to change settings.</a:t>
            </a:r>
          </a:p>
          <a:p>
            <a:r>
              <a:rPr lang="en-US" dirty="0" smtClean="0"/>
              <a:t>More settings have been added.</a:t>
            </a:r>
          </a:p>
          <a:p>
            <a:r>
              <a:rPr lang="en-US" dirty="0" smtClean="0"/>
              <a:t>The space has been shrinking.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5782" y="448675"/>
            <a:ext cx="5429328" cy="4518487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 flipH="1">
            <a:off x="7931101" y="524877"/>
            <a:ext cx="10633" cy="767975"/>
          </a:xfrm>
          <a:prstGeom prst="straightConnector1">
            <a:avLst/>
          </a:prstGeom>
          <a:ln w="698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rot="10800000" flipH="1">
            <a:off x="7931101" y="4334878"/>
            <a:ext cx="10633" cy="767975"/>
          </a:xfrm>
          <a:prstGeom prst="straightConnector1">
            <a:avLst/>
          </a:prstGeom>
          <a:ln w="69850">
            <a:solidFill>
              <a:srgbClr val="FF0000"/>
            </a:solidFill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78960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6" presetClass="emph" presetSubtype="0" repeatCount="3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 tmFilter="0, 0; .2, .5; .8, .5; 1, 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2" dur="500" autoRev="1" fill="hold"/>
                                        <p:tgtEl>
                                          <p:spTgt spid="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3" presetID="26" presetClass="emph" presetSubtype="0" repeatCount="3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5" dur="50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Space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3501281" cy="3798000"/>
          </a:xfrm>
        </p:spPr>
        <p:txBody>
          <a:bodyPr/>
          <a:lstStyle/>
          <a:p>
            <a:r>
              <a:rPr lang="en-US" dirty="0" smtClean="0"/>
              <a:t>Contrast this to </a:t>
            </a:r>
            <a:r>
              <a:rPr lang="en-US" dirty="0" err="1" smtClean="0"/>
              <a:t>PrusaSlicer</a:t>
            </a:r>
            <a:endParaRPr lang="en-US" dirty="0" smtClean="0"/>
          </a:p>
          <a:p>
            <a:pPr lvl="1"/>
            <a:r>
              <a:rPr lang="en-US" dirty="0" smtClean="0"/>
              <a:t>You can use the entire application screen for editing settings.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65580" y="241133"/>
            <a:ext cx="5310686" cy="4787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5951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2867747" cy="3798000"/>
          </a:xfrm>
        </p:spPr>
        <p:txBody>
          <a:bodyPr/>
          <a:lstStyle/>
          <a:p>
            <a:r>
              <a:rPr lang="en-US" dirty="0" smtClean="0"/>
              <a:t>Add more space</a:t>
            </a:r>
          </a:p>
          <a:p>
            <a:r>
              <a:rPr lang="en-US" dirty="0" smtClean="0"/>
              <a:t>Dock settings control or otherwise correct awkward control hiding floating behavior.</a:t>
            </a:r>
          </a:p>
          <a:p>
            <a:r>
              <a:rPr lang="en-US" dirty="0" smtClean="0"/>
              <a:t>Don’t hide layer control on other side of settings.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46" y="1191950"/>
            <a:ext cx="5849138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1548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Problem 2:</a:t>
            </a:r>
            <a:br>
              <a:rPr lang="en" sz="4800" dirty="0" smtClean="0">
                <a:solidFill>
                  <a:schemeClr val="lt1"/>
                </a:solidFill>
              </a:rPr>
            </a:br>
            <a:r>
              <a:rPr lang="en" sz="4800" dirty="0" smtClean="0">
                <a:solidFill>
                  <a:schemeClr val="lt1"/>
                </a:solidFill>
              </a:rPr>
              <a:t>“Linked” Settings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“Linked” settings are confusing, redundant, uneccessary and should be removed.</a:t>
            </a:r>
          </a:p>
        </p:txBody>
      </p:sp>
    </p:spTree>
    <p:extLst>
      <p:ext uri="{BB962C8B-B14F-4D97-AF65-F5344CB8AC3E}">
        <p14:creationId xmlns:p14="http://schemas.microsoft.com/office/powerpoint/2010/main" val="276223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“Linked” Settings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300" y="1216650"/>
            <a:ext cx="5144128" cy="3798000"/>
          </a:xfrm>
        </p:spPr>
        <p:txBody>
          <a:bodyPr/>
          <a:lstStyle/>
          <a:p>
            <a:r>
              <a:rPr lang="en-US" dirty="0" smtClean="0"/>
              <a:t>Difficult to understand initially.</a:t>
            </a:r>
          </a:p>
          <a:p>
            <a:pPr lvl="1"/>
            <a:r>
              <a:rPr lang="en-US" dirty="0" smtClean="0"/>
              <a:t>It is different from any other user experiences they have had.</a:t>
            </a:r>
          </a:p>
          <a:p>
            <a:r>
              <a:rPr lang="en-US" dirty="0" smtClean="0"/>
              <a:t>Continues to be difficult over time.</a:t>
            </a:r>
          </a:p>
          <a:p>
            <a:pPr lvl="1"/>
            <a:r>
              <a:rPr lang="en-US" dirty="0" smtClean="0"/>
              <a:t>“Linked” settings are intermixed with others with only a subtle icon to denote them.  Its easy to miss/forget that a setting is linked.</a:t>
            </a:r>
          </a:p>
          <a:p>
            <a:r>
              <a:rPr lang="en-US" dirty="0" smtClean="0"/>
              <a:t>Redundant controls takes up valuable screen real estate.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938" y="1446027"/>
            <a:ext cx="3001864" cy="230855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0938" y="1446027"/>
            <a:ext cx="3001864" cy="23085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33185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“Linked” Settings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4378314" cy="3798000"/>
          </a:xfrm>
        </p:spPr>
        <p:txBody>
          <a:bodyPr/>
          <a:lstStyle/>
          <a:p>
            <a:r>
              <a:rPr lang="en-US" dirty="0"/>
              <a:t>Duplication of controls on User </a:t>
            </a:r>
            <a:r>
              <a:rPr lang="en-US" dirty="0" smtClean="0"/>
              <a:t>Interface</a:t>
            </a:r>
          </a:p>
          <a:p>
            <a:pPr lvl="1"/>
            <a:r>
              <a:rPr lang="en-US" dirty="0"/>
              <a:t>2 controls for 1 setting is </a:t>
            </a:r>
            <a:r>
              <a:rPr lang="en-US" i="1" dirty="0" smtClean="0">
                <a:solidFill>
                  <a:srgbClr val="8E0000"/>
                </a:solidFill>
              </a:rPr>
              <a:t>red flag</a:t>
            </a:r>
            <a:r>
              <a:rPr lang="en-US" dirty="0" smtClean="0"/>
              <a:t> </a:t>
            </a:r>
            <a:r>
              <a:rPr lang="en-US" dirty="0"/>
              <a:t>there is a design </a:t>
            </a:r>
            <a:r>
              <a:rPr lang="en-US" dirty="0" smtClean="0"/>
              <a:t>issue</a:t>
            </a:r>
          </a:p>
          <a:p>
            <a:pPr lvl="1"/>
            <a:r>
              <a:rPr lang="en-US" dirty="0" smtClean="0"/>
              <a:t>Non-standard/unique approaches are best avoided</a:t>
            </a:r>
            <a:endParaRPr lang="en-US" dirty="0"/>
          </a:p>
          <a:p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4294967295"/>
          </p:nvPr>
        </p:nvSpPr>
        <p:spPr>
          <a:xfrm>
            <a:off x="4795454" y="1216650"/>
            <a:ext cx="4112802" cy="3798000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9914" y="3094410"/>
            <a:ext cx="3048983" cy="192024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3254" y="1065714"/>
            <a:ext cx="3048983" cy="1920240"/>
          </a:xfrm>
          <a:prstGeom prst="rect">
            <a:avLst/>
          </a:prstGeom>
          <a:ln w="19050">
            <a:solidFill>
              <a:schemeClr val="bg2"/>
            </a:solidFill>
          </a:ln>
        </p:spPr>
      </p:pic>
    </p:spTree>
    <p:extLst>
      <p:ext uri="{BB962C8B-B14F-4D97-AF65-F5344CB8AC3E}">
        <p14:creationId xmlns:p14="http://schemas.microsoft.com/office/powerpoint/2010/main" val="25036770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2867747" cy="3798000"/>
          </a:xfrm>
        </p:spPr>
        <p:txBody>
          <a:bodyPr/>
          <a:lstStyle/>
          <a:p>
            <a:r>
              <a:rPr lang="en-US" dirty="0" smtClean="0"/>
              <a:t>The solution is straight forward, move all “linked” settings to their own section.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32046" y="1191950"/>
            <a:ext cx="5849138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392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950" y="3243708"/>
            <a:ext cx="3820058" cy="156231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0950" y="3243708"/>
            <a:ext cx="3820058" cy="156231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0950" y="3243708"/>
            <a:ext cx="3820058" cy="156231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Settings Need Moving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3820021" cy="3798000"/>
          </a:xfrm>
        </p:spPr>
        <p:txBody>
          <a:bodyPr/>
          <a:lstStyle/>
          <a:p>
            <a:r>
              <a:rPr lang="en-US" dirty="0" smtClean="0"/>
              <a:t>Some settings are categorized incorrectly.</a:t>
            </a:r>
          </a:p>
          <a:p>
            <a:r>
              <a:rPr lang="en-US" dirty="0" smtClean="0"/>
              <a:t>They are typically easy to identify.</a:t>
            </a:r>
            <a:endParaRPr lang="en-US" dirty="0"/>
          </a:p>
          <a:p>
            <a:r>
              <a:rPr lang="en-US" dirty="0" smtClean="0"/>
              <a:t>Categorizing them correctly is typically easy, as well.</a:t>
            </a:r>
          </a:p>
        </p:txBody>
      </p:sp>
      <p:pic>
        <p:nvPicPr>
          <p:cNvPr id="5" name="Move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30132" y="1405447"/>
            <a:ext cx="3858163" cy="3038899"/>
          </a:xfrm>
          <a:prstGeom prst="rect">
            <a:avLst/>
          </a:prstGeom>
        </p:spPr>
      </p:pic>
      <p:pic>
        <p:nvPicPr>
          <p:cNvPr id="6" name="Move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30132" y="1405447"/>
            <a:ext cx="3858163" cy="3038899"/>
          </a:xfrm>
          <a:prstGeom prst="rect">
            <a:avLst/>
          </a:prstGeom>
        </p:spPr>
      </p:pic>
      <p:pic>
        <p:nvPicPr>
          <p:cNvPr id="7" name="Mov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30132" y="1405447"/>
            <a:ext cx="3858163" cy="3038899"/>
          </a:xfrm>
          <a:prstGeom prst="rect">
            <a:avLst/>
          </a:prstGeom>
        </p:spPr>
      </p:pic>
      <p:sp>
        <p:nvSpPr>
          <p:cNvPr id="13" name="Arc 12"/>
          <p:cNvSpPr/>
          <p:nvPr/>
        </p:nvSpPr>
        <p:spPr>
          <a:xfrm rot="16200000">
            <a:off x="3632566" y="2247086"/>
            <a:ext cx="2764465" cy="2580168"/>
          </a:xfrm>
          <a:prstGeom prst="arc">
            <a:avLst/>
          </a:prstGeom>
          <a:ln w="158750">
            <a:solidFill>
              <a:srgbClr val="FF5D5D"/>
            </a:solidFill>
            <a:headEnd type="non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c 13"/>
          <p:cNvSpPr/>
          <p:nvPr/>
        </p:nvSpPr>
        <p:spPr>
          <a:xfrm rot="5196547">
            <a:off x="2780055" y="2344007"/>
            <a:ext cx="2607538" cy="2351954"/>
          </a:xfrm>
          <a:prstGeom prst="arc">
            <a:avLst/>
          </a:prstGeom>
          <a:ln w="158750">
            <a:solidFill>
              <a:srgbClr val="FF5D5D"/>
            </a:solidFill>
            <a:headEnd type="none"/>
            <a:tailEnd type="triangle" w="sm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2478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7"/>
          <p:cNvSpPr/>
          <p:nvPr/>
        </p:nvSpPr>
        <p:spPr>
          <a:xfrm>
            <a:off x="0" y="0"/>
            <a:ext cx="9144000" cy="13428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27"/>
          <p:cNvSpPr txBox="1">
            <a:spLocks noGrp="1"/>
          </p:cNvSpPr>
          <p:nvPr>
            <p:ph type="title"/>
          </p:nvPr>
        </p:nvSpPr>
        <p:spPr>
          <a:xfrm>
            <a:off x="207025" y="1729675"/>
            <a:ext cx="8765100" cy="284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 b="1" dirty="0" smtClean="0">
                <a:solidFill>
                  <a:srgbClr val="FFFFFF"/>
                </a:solidFill>
              </a:rPr>
              <a:t>Please feel free to interrupt and ask questions.</a:t>
            </a:r>
            <a:endParaRPr sz="1600" dirty="0">
              <a:solidFill>
                <a:srgbClr val="FFFFFF"/>
              </a:solidFill>
            </a:endParaRPr>
          </a:p>
        </p:txBody>
      </p:sp>
      <p:sp>
        <p:nvSpPr>
          <p:cNvPr id="5" name="Title 4"/>
          <p:cNvSpPr txBox="1">
            <a:spLocks/>
          </p:cNvSpPr>
          <p:nvPr/>
        </p:nvSpPr>
        <p:spPr>
          <a:xfrm>
            <a:off x="460950" y="165000"/>
            <a:ext cx="8222100" cy="101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Roboto"/>
              <a:buNone/>
              <a:defRPr sz="6000" b="1" i="0" u="none" strike="noStrike" cap="non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algn="ctr"/>
            <a:r>
              <a:rPr lang="en-US" sz="3600" dirty="0" err="1" smtClean="0">
                <a:solidFill>
                  <a:schemeClr val="bg2"/>
                </a:solidFill>
              </a:rPr>
              <a:t>Ultimaker</a:t>
            </a:r>
            <a:r>
              <a:rPr lang="en-US" sz="4000" dirty="0" smtClean="0">
                <a:solidFill>
                  <a:schemeClr val="bg2"/>
                </a:solidFill>
              </a:rPr>
              <a:t> </a:t>
            </a:r>
            <a:r>
              <a:rPr lang="en-US" sz="4000" dirty="0" err="1" smtClean="0">
                <a:solidFill>
                  <a:schemeClr val="bg2"/>
                </a:solidFill>
              </a:rPr>
              <a:t>Cura</a:t>
            </a:r>
            <a:r>
              <a:rPr lang="en-US" sz="4000" dirty="0" smtClean="0">
                <a:solidFill>
                  <a:schemeClr val="bg2"/>
                </a:solidFill>
              </a:rPr>
              <a:t> Profile Discussion</a:t>
            </a:r>
            <a:endParaRPr lang="en-US" sz="4000" dirty="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525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Problem 3:</a:t>
            </a:r>
            <a:br>
              <a:rPr lang="en" sz="4800" dirty="0" smtClean="0">
                <a:solidFill>
                  <a:schemeClr val="lt1"/>
                </a:solidFill>
              </a:rPr>
            </a:br>
            <a:r>
              <a:rPr lang="en" sz="4800" dirty="0" smtClean="0">
                <a:solidFill>
                  <a:schemeClr val="lt1"/>
                </a:solidFill>
              </a:rPr>
              <a:t>Settings Proliferation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Profiles are defined in such a way that it causes the profiles and settings to explode in population and quickly become unmanagable.</a:t>
            </a:r>
          </a:p>
        </p:txBody>
      </p:sp>
    </p:spTree>
    <p:extLst>
      <p:ext uri="{BB962C8B-B14F-4D97-AF65-F5344CB8AC3E}">
        <p14:creationId xmlns:p14="http://schemas.microsoft.com/office/powerpoint/2010/main" val="175132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 Proliferation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8536801" cy="3798000"/>
          </a:xfrm>
        </p:spPr>
        <p:txBody>
          <a:bodyPr/>
          <a:lstStyle/>
          <a:p>
            <a:r>
              <a:rPr lang="en-US" dirty="0" smtClean="0"/>
              <a:t>Given the large number of settings and way profiles are defined, maintaining profiles very rapidly becomes a logistical impossibility.</a:t>
            </a:r>
          </a:p>
          <a:p>
            <a:pPr lvl="1"/>
            <a:r>
              <a:rPr lang="en-US" dirty="0" smtClean="0"/>
              <a:t>Profile and settings </a:t>
            </a:r>
            <a:r>
              <a:rPr lang="en-US" i="1" dirty="0" smtClean="0"/>
              <a:t>count</a:t>
            </a:r>
            <a:r>
              <a:rPr lang="en-US" dirty="0" smtClean="0"/>
              <a:t> explosion</a:t>
            </a:r>
            <a:r>
              <a:rPr lang="en-US" dirty="0"/>
              <a:t>.</a:t>
            </a: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176" y="3448050"/>
            <a:ext cx="3868574" cy="146220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52238" y="3019416"/>
            <a:ext cx="207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/>
                </a:solidFill>
              </a:rPr>
              <a:t>Profile A-B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770839" y="3019416"/>
            <a:ext cx="20764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>
                <a:solidFill>
                  <a:schemeClr val="accent2"/>
                </a:solidFill>
              </a:rPr>
              <a:t>Profile B-A</a:t>
            </a:r>
            <a:endParaRPr lang="en-US" sz="2000" b="1" dirty="0">
              <a:solidFill>
                <a:schemeClr val="accent2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33614" y="3655932"/>
            <a:ext cx="1286474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Material A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Print Core 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561626" y="3655932"/>
            <a:ext cx="1286474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Material B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Print Core B</a:t>
            </a:r>
            <a:endParaRPr lang="en-US" b="1" dirty="0">
              <a:solidFill>
                <a:schemeClr val="accent2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4777" y="3453723"/>
            <a:ext cx="3868574" cy="1462204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252215" y="3661605"/>
            <a:ext cx="1286474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Material B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Print Core B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80227" y="3661605"/>
            <a:ext cx="1286474" cy="523220"/>
          </a:xfrm>
          <a:prstGeom prst="rect">
            <a:avLst/>
          </a:prstGeom>
          <a:solidFill>
            <a:schemeClr val="bg1"/>
          </a:solidFill>
          <a:ln w="25400">
            <a:solidFill>
              <a:srgbClr val="0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Material A</a:t>
            </a:r>
          </a:p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Print Core A</a:t>
            </a:r>
            <a:endParaRPr lang="en-US" b="1" dirty="0">
              <a:solidFill>
                <a:schemeClr val="accent2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3281362" y="2373681"/>
            <a:ext cx="25812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~700 → ~1400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06171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Settings Proliferation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PLA shows up in 10 places.</a:t>
            </a:r>
          </a:p>
          <a:p>
            <a:r>
              <a:rPr lang="en-US" dirty="0" smtClean="0"/>
              <a:t>They are all the same.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19508" y="985013"/>
            <a:ext cx="3972479" cy="402963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337204" y="2738221"/>
            <a:ext cx="415567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 smtClean="0">
                <a:solidFill>
                  <a:srgbClr val="C00000"/>
                </a:solidFill>
              </a:rPr>
              <a:t>90% redundant</a:t>
            </a:r>
            <a:endParaRPr lang="en-US" sz="28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94438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 Proliferation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Keeping all the profiles synchronized.</a:t>
            </a:r>
          </a:p>
          <a:p>
            <a:pPr lvl="1"/>
            <a:r>
              <a:rPr lang="en-US" dirty="0" smtClean="0"/>
              <a:t>Learning a new setting.</a:t>
            </a:r>
          </a:p>
          <a:p>
            <a:pPr lvl="1"/>
            <a:r>
              <a:rPr lang="en-US" dirty="0" smtClean="0"/>
              <a:t>New setting added.</a:t>
            </a:r>
          </a:p>
          <a:p>
            <a:pPr lvl="1"/>
            <a:r>
              <a:rPr lang="en-US" dirty="0" smtClean="0"/>
              <a:t>Material formula, environment, or machine changes require setting tweak.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 dirty="0" smtClean="0"/>
          </a:p>
          <a:p>
            <a:r>
              <a:rPr lang="en-US" dirty="0" smtClean="0"/>
              <a:t>Limits usefulness of profiles.</a:t>
            </a:r>
          </a:p>
          <a:p>
            <a:r>
              <a:rPr lang="en-US" dirty="0" smtClean="0"/>
              <a:t>It is not practical to maintain a profile for every permutation of print settings.</a:t>
            </a:r>
          </a:p>
          <a:p>
            <a:pPr lvl="1"/>
            <a:r>
              <a:rPr lang="en-US" dirty="0" smtClean="0"/>
              <a:t>PLA, PETG, ABS, et cetera.</a:t>
            </a:r>
          </a:p>
          <a:p>
            <a:pPr lvl="1"/>
            <a:r>
              <a:rPr lang="en-US" dirty="0" smtClean="0"/>
              <a:t>With and with out supports.</a:t>
            </a:r>
          </a:p>
          <a:p>
            <a:pPr lvl="1"/>
            <a:r>
              <a:rPr lang="en-US" dirty="0" smtClean="0"/>
              <a:t>Permutations of materials and support types.</a:t>
            </a:r>
          </a:p>
          <a:p>
            <a:pPr lvl="1"/>
            <a:r>
              <a:rPr lang="en-US" dirty="0" smtClean="0"/>
              <a:t>Permutations of nozzle sizes.</a:t>
            </a:r>
          </a:p>
          <a:p>
            <a:pPr lvl="1"/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2519727" y="955040"/>
            <a:ext cx="41168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Why is this a problem</a:t>
            </a:r>
            <a:r>
              <a:rPr lang="en-US" sz="2800" b="1" dirty="0" smtClean="0"/>
              <a:t>?</a:t>
            </a:r>
            <a:endParaRPr lang="en-US" sz="2800" b="1" dirty="0"/>
          </a:p>
        </p:txBody>
      </p:sp>
      <p:sp>
        <p:nvSpPr>
          <p:cNvPr id="6" name="TextBox 5"/>
          <p:cNvSpPr txBox="1"/>
          <p:nvPr/>
        </p:nvSpPr>
        <p:spPr>
          <a:xfrm rot="20097675">
            <a:off x="971549" y="2246778"/>
            <a:ext cx="2476500" cy="707886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Requires changing 10 profiles</a:t>
            </a:r>
            <a:endParaRPr lang="en-US" sz="2000" b="1" dirty="0">
              <a:solidFill>
                <a:srgbClr val="C00000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 rot="20097675">
            <a:off x="5398310" y="2453930"/>
            <a:ext cx="2476500" cy="1323439"/>
          </a:xfrm>
          <a:prstGeom prst="rect">
            <a:avLst/>
          </a:prstGeom>
          <a:solidFill>
            <a:schemeClr val="bg1"/>
          </a:solidFill>
          <a:ln w="381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r>
              <a:rPr lang="en-US" sz="2000" b="1" dirty="0" smtClean="0">
                <a:solidFill>
                  <a:srgbClr val="C00000"/>
                </a:solidFill>
              </a:rPr>
              <a:t>Create profiles for material and then hand edit profiles for each scenario</a:t>
            </a:r>
            <a:endParaRPr lang="en-US" sz="20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20344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Settings Proliferation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4907776" cy="3798000"/>
          </a:xfrm>
        </p:spPr>
        <p:txBody>
          <a:bodyPr/>
          <a:lstStyle/>
          <a:p>
            <a:r>
              <a:rPr lang="en-US" dirty="0" smtClean="0"/>
              <a:t>Seems likely more extruders will be supported in the future.</a:t>
            </a:r>
            <a:endParaRPr lang="en-US" dirty="0"/>
          </a:p>
        </p:txBody>
      </p:sp>
      <p:pic>
        <p:nvPicPr>
          <p:cNvPr id="1026" name="Picture 2" descr="The Prusa XL 3D printer with five printheads. Photo via Prusa.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41" t="2789" r="22241" b="4904"/>
          <a:stretch/>
        </p:blipFill>
        <p:spPr bwMode="auto">
          <a:xfrm>
            <a:off x="5378026" y="157162"/>
            <a:ext cx="3670723" cy="4829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934" y="2390631"/>
            <a:ext cx="4210638" cy="205768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98934" y="2928650"/>
            <a:ext cx="4210638" cy="2057687"/>
            <a:chOff x="98934" y="2928650"/>
            <a:chExt cx="4210638" cy="2057687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8934" y="2928650"/>
              <a:ext cx="4210638" cy="2057687"/>
            </a:xfrm>
            <a:prstGeom prst="rect">
              <a:avLst/>
            </a:prstGeom>
          </p:spPr>
        </p:pic>
        <p:sp>
          <p:nvSpPr>
            <p:cNvPr id="7" name="Oval 6"/>
            <p:cNvSpPr>
              <a:spLocks noChangeAspect="1"/>
            </p:cNvSpPr>
            <p:nvPr/>
          </p:nvSpPr>
          <p:spPr>
            <a:xfrm>
              <a:off x="1000125" y="3019424"/>
              <a:ext cx="320040" cy="32004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 smtClean="0">
                  <a:solidFill>
                    <a:srgbClr val="FF0000"/>
                  </a:solidFill>
                </a:rPr>
                <a:t>3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  <p:sp>
          <p:nvSpPr>
            <p:cNvPr id="10" name="Oval 9"/>
            <p:cNvSpPr>
              <a:spLocks noChangeAspect="1"/>
            </p:cNvSpPr>
            <p:nvPr/>
          </p:nvSpPr>
          <p:spPr>
            <a:xfrm>
              <a:off x="3048000" y="3019424"/>
              <a:ext cx="320040" cy="320040"/>
            </a:xfrm>
            <a:prstGeom prst="ellipse">
              <a:avLst/>
            </a:prstGeom>
            <a:solidFill>
              <a:schemeClr val="bg1"/>
            </a:solidFill>
            <a:ln w="349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800" b="1" dirty="0">
                  <a:solidFill>
                    <a:srgbClr val="FF0000"/>
                  </a:solidFill>
                </a:rPr>
                <a:t>4</a:t>
              </a:r>
              <a:endParaRPr 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0295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Solution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2867747" cy="3798000"/>
          </a:xfrm>
        </p:spPr>
        <p:txBody>
          <a:bodyPr/>
          <a:lstStyle/>
          <a:p>
            <a:r>
              <a:rPr lang="en-US" dirty="0" smtClean="0"/>
              <a:t>Profiles </a:t>
            </a:r>
            <a:r>
              <a:rPr lang="en-US" dirty="0"/>
              <a:t>need to be more “reusable” and flexible</a:t>
            </a:r>
            <a:r>
              <a:rPr lang="en-US" dirty="0" smtClean="0"/>
              <a:t>.</a:t>
            </a:r>
            <a:endParaRPr lang="en-US" dirty="0"/>
          </a:p>
          <a:p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46" y="1191950"/>
            <a:ext cx="5849138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720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Profile Redefinition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definition:</a:t>
            </a:r>
          </a:p>
          <a:p>
            <a:pPr lvl="1"/>
            <a:r>
              <a:rPr lang="en-US" dirty="0" smtClean="0"/>
              <a:t>Supports are sub-section of profile.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dirty="0" smtClean="0"/>
              <a:t>Solution example:</a:t>
            </a:r>
          </a:p>
          <a:p>
            <a:pPr lvl="1"/>
            <a:r>
              <a:rPr lang="en-US" dirty="0" smtClean="0"/>
              <a:t>Supports are a “mini-profile” of their own.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1387" y="2113621"/>
            <a:ext cx="2583443" cy="290102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17546" y="2109408"/>
            <a:ext cx="2146783" cy="301319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130124" y="3280048"/>
            <a:ext cx="1622890" cy="1600438"/>
          </a:xfrm>
          <a:prstGeom prst="rect">
            <a:avLst/>
          </a:prstGeom>
          <a:solidFill>
            <a:schemeClr val="bg1"/>
          </a:solidFill>
          <a:ln w="38100">
            <a:solidFill>
              <a:schemeClr val="accent2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accent2">
                    <a:lumMod val="75000"/>
                  </a:schemeClr>
                </a:solidFill>
              </a:rPr>
              <a:t>Profiles are diminished in importance.  The “mini-profiles” become the dominate way to access settings.</a:t>
            </a:r>
            <a:endParaRPr lang="en-US" b="1" dirty="0">
              <a:solidFill>
                <a:schemeClr val="accent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5038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Final Remarks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2400" dirty="0"/>
          </a:p>
        </p:txBody>
      </p:sp>
    </p:spTree>
    <p:extLst>
      <p:ext uri="{BB962C8B-B14F-4D97-AF65-F5344CB8AC3E}">
        <p14:creationId xmlns:p14="http://schemas.microsoft.com/office/powerpoint/2010/main" val="38931847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Take </a:t>
            </a:r>
            <a:r>
              <a:rPr lang="en-US" dirty="0" err="1" smtClean="0"/>
              <a:t>Aways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User Interface</a:t>
            </a:r>
          </a:p>
          <a:p>
            <a:pPr lvl="1"/>
            <a:r>
              <a:rPr lang="en-US" dirty="0"/>
              <a:t>More room is needed to edit settings</a:t>
            </a:r>
            <a:r>
              <a:rPr lang="en-US" dirty="0" smtClean="0"/>
              <a:t>.</a:t>
            </a:r>
          </a:p>
          <a:p>
            <a:pPr lvl="1"/>
            <a:r>
              <a:rPr lang="en-US" dirty="0" smtClean="0"/>
              <a:t>It’s important enough to be integrated (no add on required).</a:t>
            </a:r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“Linked” Settings</a:t>
            </a:r>
          </a:p>
          <a:p>
            <a:pPr lvl="1"/>
            <a:r>
              <a:rPr lang="en-US" dirty="0" smtClean="0"/>
              <a:t>“Linked” settings need </a:t>
            </a:r>
            <a:r>
              <a:rPr lang="en-US" dirty="0" smtClean="0"/>
              <a:t>their </a:t>
            </a:r>
            <a:r>
              <a:rPr lang="en-US" dirty="0" smtClean="0"/>
              <a:t>own </a:t>
            </a:r>
            <a:r>
              <a:rPr lang="en-US" dirty="0"/>
              <a:t>sections </a:t>
            </a:r>
            <a:r>
              <a:rPr lang="en-US" dirty="0" smtClean="0"/>
              <a:t>and not be on the “extruder</a:t>
            </a:r>
            <a:r>
              <a:rPr lang="en-US" dirty="0"/>
              <a:t>” </a:t>
            </a:r>
            <a:r>
              <a:rPr lang="en-US" dirty="0" smtClean="0"/>
              <a:t>tabs.</a:t>
            </a:r>
            <a:endParaRPr lang="en-US" dirty="0" smtClean="0"/>
          </a:p>
          <a:p>
            <a:pPr lvl="1"/>
            <a:r>
              <a:rPr lang="en-US" dirty="0" smtClean="0"/>
              <a:t>Each “linked” setting should be evaluated to determined its proper section.</a:t>
            </a:r>
          </a:p>
          <a:p>
            <a:endParaRPr lang="en-US" dirty="0" smtClean="0"/>
          </a:p>
          <a:p>
            <a:r>
              <a:rPr lang="en-US" dirty="0" smtClean="0"/>
              <a:t>Profiles</a:t>
            </a:r>
            <a:endParaRPr lang="en-US" dirty="0"/>
          </a:p>
          <a:p>
            <a:pPr lvl="1"/>
            <a:r>
              <a:rPr lang="en-US" dirty="0" smtClean="0"/>
              <a:t>Profiles need to be more reusable.</a:t>
            </a:r>
          </a:p>
          <a:p>
            <a:pPr lvl="1"/>
            <a:r>
              <a:rPr lang="en-US" dirty="0" smtClean="0"/>
              <a:t>One solution is to make each section its own “mini-profile.”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14433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Changes would make the user interface easier to use, cut down on redundancy, and be more logical.</a:t>
            </a:r>
          </a:p>
          <a:p>
            <a:endParaRPr lang="en-US" dirty="0" smtClean="0"/>
          </a:p>
          <a:p>
            <a:r>
              <a:rPr lang="en-US" dirty="0" smtClean="0"/>
              <a:t>Profiles would be a lot easier to users who work with a variety of materials and settings.</a:t>
            </a:r>
          </a:p>
          <a:p>
            <a:pPr lvl="1"/>
            <a:r>
              <a:rPr lang="en-US" dirty="0" smtClean="0"/>
              <a:t>Cut down on profile proliferation.</a:t>
            </a:r>
          </a:p>
          <a:p>
            <a:pPr lvl="1"/>
            <a:r>
              <a:rPr lang="en-US" dirty="0" smtClean="0"/>
              <a:t>Less editing of profiles to customize them for each print.</a:t>
            </a:r>
          </a:p>
          <a:p>
            <a:pPr lvl="1"/>
            <a:endParaRPr lang="en-US" dirty="0"/>
          </a:p>
          <a:p>
            <a:r>
              <a:rPr lang="en-US" dirty="0" smtClean="0"/>
              <a:t>Prepare </a:t>
            </a:r>
            <a:r>
              <a:rPr lang="en-US" dirty="0" err="1" smtClean="0"/>
              <a:t>Cura</a:t>
            </a:r>
            <a:r>
              <a:rPr lang="en-US" dirty="0" smtClean="0"/>
              <a:t> for the future.</a:t>
            </a:r>
          </a:p>
          <a:p>
            <a:pPr lvl="1"/>
            <a:r>
              <a:rPr lang="en-US" dirty="0" smtClean="0"/>
              <a:t>More extruders are inevitable.  Without these changes the problems will only multiply.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3231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Outline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Background.</a:t>
            </a:r>
          </a:p>
          <a:p>
            <a:r>
              <a:rPr lang="en-US" dirty="0" smtClean="0"/>
              <a:t>Demonstration software.</a:t>
            </a:r>
          </a:p>
          <a:p>
            <a:r>
              <a:rPr lang="en-US" dirty="0" smtClean="0"/>
              <a:t>The problems with profiles.</a:t>
            </a:r>
          </a:p>
          <a:p>
            <a:pPr lvl="1"/>
            <a:r>
              <a:rPr lang="en-US" dirty="0" smtClean="0"/>
              <a:t>3 main issues with working with profiles.</a:t>
            </a:r>
          </a:p>
          <a:p>
            <a:r>
              <a:rPr lang="en-US" dirty="0" smtClean="0"/>
              <a:t>Final remakes and wrap up.</a:t>
            </a:r>
          </a:p>
        </p:txBody>
      </p:sp>
    </p:spTree>
    <p:extLst>
      <p:ext uri="{BB962C8B-B14F-4D97-AF65-F5344CB8AC3E}">
        <p14:creationId xmlns:p14="http://schemas.microsoft.com/office/powerpoint/2010/main" val="33514733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Background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A brief introduction to my education and work experiences.</a:t>
            </a:r>
          </a:p>
        </p:txBody>
      </p:sp>
    </p:spTree>
    <p:extLst>
      <p:ext uri="{BB962C8B-B14F-4D97-AF65-F5344CB8AC3E}">
        <p14:creationId xmlns:p14="http://schemas.microsoft.com/office/powerpoint/2010/main" val="34069146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25117"/>
            <a:ext cx="3655533" cy="3798000"/>
          </a:xfrm>
        </p:spPr>
        <p:txBody>
          <a:bodyPr/>
          <a:lstStyle/>
          <a:p>
            <a:r>
              <a:rPr lang="en-US" dirty="0" smtClean="0"/>
              <a:t>Ph.D. and M.S. from UCSD</a:t>
            </a:r>
          </a:p>
          <a:p>
            <a:r>
              <a:rPr lang="en-US" dirty="0" smtClean="0"/>
              <a:t>B.S. from LTU</a:t>
            </a:r>
          </a:p>
          <a:p>
            <a:r>
              <a:rPr lang="en-US" dirty="0" smtClean="0"/>
              <a:t>20 years in Oil and Gas developing engineering software</a:t>
            </a:r>
          </a:p>
          <a:p>
            <a:r>
              <a:rPr lang="en-US" dirty="0" smtClean="0"/>
              <a:t>Computational Mechanics and Dynamics</a:t>
            </a:r>
          </a:p>
          <a:p>
            <a:pPr lvl="1"/>
            <a:r>
              <a:rPr lang="en-US" dirty="0"/>
              <a:t>Physics</a:t>
            </a:r>
          </a:p>
          <a:p>
            <a:pPr lvl="1"/>
            <a:r>
              <a:rPr lang="en-US" dirty="0"/>
              <a:t>Computer science</a:t>
            </a:r>
          </a:p>
          <a:p>
            <a:pPr lvl="1"/>
            <a:r>
              <a:rPr lang="en-US" dirty="0"/>
              <a:t>Software </a:t>
            </a:r>
            <a:r>
              <a:rPr lang="en-US" dirty="0" smtClean="0"/>
              <a:t>development</a:t>
            </a:r>
          </a:p>
          <a:p>
            <a:r>
              <a:rPr lang="en-US" dirty="0" smtClean="0"/>
              <a:t>25 years of software development</a:t>
            </a:r>
            <a:endParaRPr lang="en-US" dirty="0"/>
          </a:p>
        </p:txBody>
      </p:sp>
      <p:pic>
        <p:nvPicPr>
          <p:cNvPr id="5" name="TDBD-No-Sound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79520" y="1120140"/>
            <a:ext cx="5364480" cy="40233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14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5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3098465" cy="3798000"/>
          </a:xfrm>
        </p:spPr>
        <p:txBody>
          <a:bodyPr/>
          <a:lstStyle/>
          <a:p>
            <a:r>
              <a:rPr lang="en-US" dirty="0" smtClean="0"/>
              <a:t>I believe I can provide a unique perspective as an end user and with insider experience.</a:t>
            </a:r>
          </a:p>
          <a:p>
            <a:r>
              <a:rPr lang="en-US" dirty="0" smtClean="0"/>
              <a:t>I realize I am not privy to a lot of the design requirements and considerations.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2764" y="358059"/>
            <a:ext cx="5751545" cy="47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83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-67733" y="1830600"/>
            <a:ext cx="4538133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Demonstration Software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656667" y="724200"/>
            <a:ext cx="4334933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Software has been written to use as a communication tool.</a:t>
            </a:r>
          </a:p>
        </p:txBody>
      </p:sp>
    </p:spTree>
    <p:extLst>
      <p:ext uri="{BB962C8B-B14F-4D97-AF65-F5344CB8AC3E}">
        <p14:creationId xmlns:p14="http://schemas.microsoft.com/office/powerpoint/2010/main" val="212485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Demonstration Software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4299" y="1216650"/>
            <a:ext cx="2867747" cy="3798000"/>
          </a:xfrm>
        </p:spPr>
        <p:txBody>
          <a:bodyPr/>
          <a:lstStyle/>
          <a:p>
            <a:r>
              <a:rPr lang="en-US" dirty="0" smtClean="0"/>
              <a:t>Communication tool.</a:t>
            </a:r>
          </a:p>
          <a:p>
            <a:r>
              <a:rPr lang="en-US" dirty="0" smtClean="0"/>
              <a:t>Superficial functionality only.</a:t>
            </a:r>
          </a:p>
          <a:p>
            <a:r>
              <a:rPr lang="en-US" dirty="0" smtClean="0"/>
              <a:t>Not all settings are implemented.</a:t>
            </a:r>
          </a:p>
          <a:p>
            <a:pPr lvl="1"/>
            <a:r>
              <a:rPr lang="en-US" dirty="0" smtClean="0"/>
              <a:t>“dot, dot, dot” indicates where more settings would be.</a:t>
            </a:r>
          </a:p>
          <a:p>
            <a:r>
              <a:rPr lang="en-US" dirty="0" smtClean="0"/>
              <a:t>Conceptual in nature.</a:t>
            </a:r>
          </a:p>
          <a:p>
            <a:endParaRPr lang="en-US" dirty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2046" y="1191950"/>
            <a:ext cx="5849138" cy="382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20377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3"/>
          <p:cNvSpPr txBox="1">
            <a:spLocks noGrp="1"/>
          </p:cNvSpPr>
          <p:nvPr>
            <p:ph type="title"/>
          </p:nvPr>
        </p:nvSpPr>
        <p:spPr>
          <a:xfrm>
            <a:off x="265500" y="1830600"/>
            <a:ext cx="4045200" cy="14823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 dirty="0" smtClean="0">
                <a:solidFill>
                  <a:schemeClr val="lt1"/>
                </a:solidFill>
              </a:rPr>
              <a:t>Problem</a:t>
            </a:r>
            <a:br>
              <a:rPr lang="en" sz="4800" dirty="0" smtClean="0">
                <a:solidFill>
                  <a:schemeClr val="lt1"/>
                </a:solidFill>
              </a:rPr>
            </a:br>
            <a:r>
              <a:rPr lang="en" sz="4800" dirty="0" smtClean="0">
                <a:solidFill>
                  <a:schemeClr val="lt1"/>
                </a:solidFill>
              </a:rPr>
              <a:t>Statement</a:t>
            </a:r>
            <a:endParaRPr sz="4800" dirty="0">
              <a:solidFill>
                <a:schemeClr val="lt1"/>
              </a:solidFill>
            </a:endParaRPr>
          </a:p>
        </p:txBody>
      </p:sp>
      <p:sp>
        <p:nvSpPr>
          <p:cNvPr id="70" name="Google Shape;70;p13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400" dirty="0" smtClean="0"/>
              <a:t>What makes profiles difficult to work with.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aterial">
  <a:themeElements>
    <a:clrScheme name="Material">
      <a:dk1>
        <a:srgbClr val="4285F4"/>
      </a:dk1>
      <a:lt1>
        <a:srgbClr val="FFFFFF"/>
      </a:lt1>
      <a:dk2>
        <a:srgbClr val="424242"/>
      </a:dk2>
      <a:lt2>
        <a:srgbClr val="737373"/>
      </a:lt2>
      <a:accent1>
        <a:srgbClr val="0277BD"/>
      </a:accent1>
      <a:accent2>
        <a:srgbClr val="0F9D58"/>
      </a:accent2>
      <a:accent3>
        <a:srgbClr val="DB4437"/>
      </a:accent3>
      <a:accent4>
        <a:srgbClr val="FAFAFA"/>
      </a:accent4>
      <a:accent5>
        <a:srgbClr val="4FC3F7"/>
      </a:accent5>
      <a:accent6>
        <a:srgbClr val="F4B400"/>
      </a:accent6>
      <a:hlink>
        <a:srgbClr val="4FC3F7"/>
      </a:hlink>
      <a:folHlink>
        <a:srgbClr val="4FC3F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7877</TotalTime>
  <Words>1428</Words>
  <Application>Microsoft Office PowerPoint</Application>
  <PresentationFormat>On-screen Show (16:9)</PresentationFormat>
  <Paragraphs>174</Paragraphs>
  <Slides>29</Slides>
  <Notes>23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2" baseType="lpstr">
      <vt:lpstr>Arial</vt:lpstr>
      <vt:lpstr>Roboto</vt:lpstr>
      <vt:lpstr>Material</vt:lpstr>
      <vt:lpstr>Ultimaker Cura</vt:lpstr>
      <vt:lpstr>Please feel free to interrupt and ask questions.</vt:lpstr>
      <vt:lpstr>Outline</vt:lpstr>
      <vt:lpstr>Background</vt:lpstr>
      <vt:lpstr>Background</vt:lpstr>
      <vt:lpstr>Background</vt:lpstr>
      <vt:lpstr>Demonstration Software</vt:lpstr>
      <vt:lpstr>Demonstration Software</vt:lpstr>
      <vt:lpstr>Problem Statement</vt:lpstr>
      <vt:lpstr>Profile Problems</vt:lpstr>
      <vt:lpstr>Problem 1: Space</vt:lpstr>
      <vt:lpstr>Space</vt:lpstr>
      <vt:lpstr>Space</vt:lpstr>
      <vt:lpstr>Solution</vt:lpstr>
      <vt:lpstr>Problem 2: “Linked” Settings</vt:lpstr>
      <vt:lpstr>“Linked” Settings</vt:lpstr>
      <vt:lpstr>“Linked” Settings</vt:lpstr>
      <vt:lpstr>Solution</vt:lpstr>
      <vt:lpstr>Some Settings Need Moving</vt:lpstr>
      <vt:lpstr>Problem 3: Settings Proliferation</vt:lpstr>
      <vt:lpstr>Settings Proliferation</vt:lpstr>
      <vt:lpstr>Settings Proliferation</vt:lpstr>
      <vt:lpstr>Settings Proliferation</vt:lpstr>
      <vt:lpstr>Settings Proliferation</vt:lpstr>
      <vt:lpstr>Solution</vt:lpstr>
      <vt:lpstr>Profile Redefinition</vt:lpstr>
      <vt:lpstr>Final Remarks</vt:lpstr>
      <vt:lpstr>Key Take Aways</vt:lpstr>
      <vt:lpstr>Conclusions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Lance Endres</dc:creator>
  <cp:lastModifiedBy>Lance Endres</cp:lastModifiedBy>
  <cp:revision>137</cp:revision>
  <dcterms:modified xsi:type="dcterms:W3CDTF">2022-05-18T12:09:14Z</dcterms:modified>
</cp:coreProperties>
</file>